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57" r:id="rId4"/>
    <p:sldId id="295" r:id="rId5"/>
    <p:sldId id="258" r:id="rId6"/>
    <p:sldId id="259" r:id="rId7"/>
    <p:sldId id="269" r:id="rId8"/>
    <p:sldId id="274" r:id="rId9"/>
    <p:sldId id="275" r:id="rId10"/>
    <p:sldId id="302" r:id="rId11"/>
    <p:sldId id="276" r:id="rId12"/>
    <p:sldId id="260" r:id="rId13"/>
    <p:sldId id="277" r:id="rId14"/>
    <p:sldId id="278" r:id="rId15"/>
    <p:sldId id="279" r:id="rId16"/>
    <p:sldId id="261" r:id="rId17"/>
    <p:sldId id="288" r:id="rId18"/>
    <p:sldId id="289" r:id="rId19"/>
    <p:sldId id="290" r:id="rId20"/>
    <p:sldId id="291" r:id="rId21"/>
    <p:sldId id="292" r:id="rId22"/>
    <p:sldId id="309" r:id="rId23"/>
    <p:sldId id="294" r:id="rId24"/>
    <p:sldId id="262" r:id="rId25"/>
    <p:sldId id="273" r:id="rId26"/>
    <p:sldId id="296" r:id="rId27"/>
    <p:sldId id="297" r:id="rId28"/>
    <p:sldId id="298" r:id="rId29"/>
    <p:sldId id="299" r:id="rId30"/>
    <p:sldId id="300" r:id="rId31"/>
    <p:sldId id="301" r:id="rId32"/>
    <p:sldId id="304" r:id="rId33"/>
    <p:sldId id="303" r:id="rId34"/>
    <p:sldId id="305" r:id="rId35"/>
    <p:sldId id="306" r:id="rId3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650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04.03.2021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Алгоритмы и структуры данных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4</a:t>
            </a:r>
            <a:endParaRPr lang="ru-RU" dirty="0"/>
          </a:p>
          <a:p>
            <a:r>
              <a:rPr lang="ru-RU" dirty="0"/>
              <a:t>Хеширование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583131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9C581-B372-4D4D-80FF-B811270AC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390" y="260648"/>
            <a:ext cx="8229600" cy="562074"/>
          </a:xfrm>
        </p:spPr>
        <p:txBody>
          <a:bodyPr>
            <a:noAutofit/>
          </a:bodyPr>
          <a:lstStyle/>
          <a:p>
            <a:r>
              <a:rPr lang="ru-RU" sz="3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Открытое (внешнее) хеширование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7EC7B5-6852-43F4-95C4-CAC91FEB7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потенциальное множество (возможно, бесконечное) разбивается на конечное число классов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для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классов, пронумерованных от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до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m-1,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строится хеш-функция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h(x)</a:t>
            </a:r>
            <a:r>
              <a:rPr 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x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</a:t>
            </a:r>
            <a:r>
              <a:rPr lang="ru-RU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{0, …, m-1}, </a:t>
            </a:r>
          </a:p>
          <a:p>
            <a:pPr marL="0" indent="0">
              <a:buNone/>
            </a:pP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  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где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x –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  <a:sym typeface="Symbol" panose="05050102010706020507" pitchFamily="18" charset="2"/>
              </a:rPr>
              <a:t>произвольный элемент исходного множества.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Часто классы называют </a:t>
            </a:r>
            <a:r>
              <a:rPr lang="ru-R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сегментами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Говорят, что </a:t>
            </a:r>
            <a:r>
              <a:rPr lang="ru-RU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 принадлежит сегменту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h(x).</a:t>
            </a:r>
          </a:p>
          <a:p>
            <a:pPr marL="0" indent="0">
              <a:buNone/>
            </a:pP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Массив, называемый таблицей сегментов, содержит заголовки для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списков.</a:t>
            </a:r>
          </a:p>
          <a:p>
            <a:pPr marL="0" indent="0">
              <a:buNone/>
            </a:pP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ru-RU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Если сегменты одинаковы по размеру, то средняя длина списков будет </a:t>
            </a:r>
            <a:r>
              <a:rPr lang="en-US" sz="2000" b="1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n/m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ru-RU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91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7886700" cy="70342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МЕТОД  ЦЕПОЧЕК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560671"/>
            <a:ext cx="7704856" cy="44400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dirty="0"/>
              <a:t>Технология сцепления элементов состоит в том, что элементы множества, которым соответствует одно и то же хеш-значение, связываются в цепочку-список: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ru-RU" sz="3000" dirty="0"/>
              <a:t> в позиции номер  </a:t>
            </a:r>
            <a:r>
              <a:rPr lang="en-US" sz="3000" i="1" dirty="0"/>
              <a:t>i</a:t>
            </a:r>
            <a:r>
              <a:rPr lang="en-US" sz="3000" dirty="0"/>
              <a:t> </a:t>
            </a:r>
            <a:r>
              <a:rPr lang="ru-RU" sz="3000" dirty="0"/>
              <a:t>хранится указатель на голову списка тех элементов, у которых хэш-значение ключа равно </a:t>
            </a:r>
            <a:r>
              <a:rPr lang="en-US" sz="3000" i="1" dirty="0" err="1"/>
              <a:t>i</a:t>
            </a:r>
            <a:r>
              <a:rPr lang="en-US" sz="3000" dirty="0"/>
              <a:t>;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000" dirty="0"/>
              <a:t> </a:t>
            </a:r>
            <a:r>
              <a:rPr lang="ru-RU" sz="3000" dirty="0"/>
              <a:t>если таких элементов в множестве нет, в позиции </a:t>
            </a:r>
            <a:r>
              <a:rPr lang="en-US" sz="3000" i="1" dirty="0" err="1"/>
              <a:t>i</a:t>
            </a:r>
            <a:r>
              <a:rPr lang="ru-RU" sz="3000" dirty="0"/>
              <a:t> записан </a:t>
            </a:r>
            <a:r>
              <a:rPr lang="en-US" sz="3000" dirty="0"/>
              <a:t>NULL.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3835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1896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Разрешение коллизии при помощи цепочек (открытое хеширование)</a:t>
            </a:r>
          </a:p>
        </p:txBody>
      </p:sp>
      <p:pic>
        <p:nvPicPr>
          <p:cNvPr id="4" name="Содержимое 3" descr="chain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3528" y="888528"/>
            <a:ext cx="8229600" cy="3836616"/>
          </a:xfrm>
        </p:spPr>
      </p:pic>
      <p:sp>
        <p:nvSpPr>
          <p:cNvPr id="5" name="TextBox 4"/>
          <p:cNvSpPr txBox="1"/>
          <p:nvPr/>
        </p:nvSpPr>
        <p:spPr>
          <a:xfrm>
            <a:off x="225860" y="4725144"/>
            <a:ext cx="84249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Chained_Hash_Insert</a:t>
            </a:r>
            <a:r>
              <a:rPr lang="en-US" sz="2000" dirty="0"/>
              <a:t>( T, x)</a:t>
            </a:r>
          </a:p>
          <a:p>
            <a:r>
              <a:rPr lang="en-US" sz="2000" dirty="0"/>
              <a:t>	</a:t>
            </a:r>
            <a:r>
              <a:rPr lang="ru-RU" sz="2000" dirty="0"/>
              <a:t>Вставить </a:t>
            </a:r>
            <a:r>
              <a:rPr lang="en-US" sz="2000" dirty="0"/>
              <a:t>x </a:t>
            </a:r>
            <a:r>
              <a:rPr lang="ru-RU" sz="2000" dirty="0"/>
              <a:t>в заголовок списка </a:t>
            </a:r>
            <a:r>
              <a:rPr lang="en-US" sz="2000" dirty="0"/>
              <a:t>T [ h (key[x] ) ]</a:t>
            </a:r>
          </a:p>
          <a:p>
            <a:r>
              <a:rPr lang="en-US" sz="2000" dirty="0" err="1"/>
              <a:t>Chained_Hash_Search</a:t>
            </a:r>
            <a:r>
              <a:rPr lang="en-US" sz="2000" dirty="0"/>
              <a:t> (T, k)</a:t>
            </a:r>
          </a:p>
          <a:p>
            <a:r>
              <a:rPr lang="en-US" sz="2000" dirty="0"/>
              <a:t>	</a:t>
            </a:r>
            <a:r>
              <a:rPr lang="ru-RU" sz="2000" dirty="0"/>
              <a:t>Поиск элемента с ключом  </a:t>
            </a:r>
            <a:r>
              <a:rPr lang="en-US" sz="2000" dirty="0"/>
              <a:t>k </a:t>
            </a:r>
            <a:r>
              <a:rPr lang="ru-RU" sz="2000" dirty="0"/>
              <a:t>в списке </a:t>
            </a:r>
            <a:r>
              <a:rPr lang="en-US" sz="2000" dirty="0"/>
              <a:t>T [ h (k ) ]</a:t>
            </a:r>
          </a:p>
          <a:p>
            <a:r>
              <a:rPr lang="en-US" sz="2000" dirty="0" err="1"/>
              <a:t>Chained_Hash_Delete</a:t>
            </a:r>
            <a:r>
              <a:rPr lang="en-US" sz="2000" dirty="0"/>
              <a:t>( T, x)</a:t>
            </a:r>
          </a:p>
          <a:p>
            <a:r>
              <a:rPr lang="en-US" sz="2000" dirty="0"/>
              <a:t>	</a:t>
            </a:r>
            <a:r>
              <a:rPr lang="ru-RU" sz="2000" dirty="0"/>
              <a:t>Удаление </a:t>
            </a:r>
            <a:r>
              <a:rPr lang="en-US" sz="2000" dirty="0"/>
              <a:t>x </a:t>
            </a:r>
            <a:r>
              <a:rPr lang="ru-RU" sz="2000" dirty="0"/>
              <a:t>из списка  </a:t>
            </a:r>
            <a:r>
              <a:rPr lang="en-US" sz="2000" dirty="0"/>
              <a:t>T [ h (key[x] ) ]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9004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755" y="857250"/>
            <a:ext cx="8641080" cy="528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3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10" y="857250"/>
            <a:ext cx="85210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64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7190" y="548680"/>
            <a:ext cx="8292465" cy="5976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300" dirty="0"/>
              <a:t>При предположении, что каждый элемент может попасть в любую позицию таблицы с равной вероятностью и независимо от того, куда попал любой другой элемент, </a:t>
            </a:r>
            <a:r>
              <a:rPr lang="ru-RU" sz="3300" b="1" i="1" dirty="0">
                <a:solidFill>
                  <a:srgbClr val="002060"/>
                </a:solidFill>
              </a:rPr>
              <a:t>среднее время работы операции поиска элемента составляет О</a:t>
            </a:r>
            <a:r>
              <a:rPr lang="ru-RU" sz="3300" b="1" dirty="0">
                <a:solidFill>
                  <a:srgbClr val="002060"/>
                </a:solidFill>
              </a:rPr>
              <a:t>(</a:t>
            </a:r>
            <a:r>
              <a:rPr lang="ru-RU" sz="3300" b="1" i="1" dirty="0">
                <a:solidFill>
                  <a:srgbClr val="002060"/>
                </a:solidFill>
              </a:rPr>
              <a:t>1 + </a:t>
            </a:r>
            <a:r>
              <a:rPr lang="en-US" sz="3300" b="1" i="1" dirty="0">
                <a:solidFill>
                  <a:srgbClr val="002060"/>
                </a:solidFill>
              </a:rPr>
              <a:t>k</a:t>
            </a:r>
            <a:r>
              <a:rPr lang="ru-RU" sz="3300" b="1" dirty="0">
                <a:solidFill>
                  <a:srgbClr val="002060"/>
                </a:solidFill>
              </a:rPr>
              <a:t>)</a:t>
            </a:r>
            <a:r>
              <a:rPr lang="ru-RU" sz="3300" dirty="0"/>
              <a:t>, где </a:t>
            </a:r>
            <a:r>
              <a:rPr lang="en-US" sz="3300" dirty="0"/>
              <a:t>k</a:t>
            </a:r>
            <a:r>
              <a:rPr lang="ru-RU" sz="3300" dirty="0"/>
              <a:t> – коэффициент заполнения таблицы.</a:t>
            </a:r>
          </a:p>
          <a:p>
            <a:pPr marL="0" indent="0">
              <a:buNone/>
            </a:pPr>
            <a:r>
              <a:rPr lang="en-US" sz="3300" dirty="0"/>
              <a:t>k = n / m, </a:t>
            </a:r>
          </a:p>
          <a:p>
            <a:pPr marL="0" indent="0">
              <a:buNone/>
            </a:pPr>
            <a:r>
              <a:rPr lang="en-US" sz="3300" dirty="0"/>
              <a:t>n – </a:t>
            </a:r>
            <a:r>
              <a:rPr lang="ru-RU" sz="3300" dirty="0"/>
              <a:t>количество элементов таблицы,</a:t>
            </a:r>
          </a:p>
          <a:p>
            <a:pPr marL="0" indent="0">
              <a:buNone/>
            </a:pPr>
            <a:r>
              <a:rPr lang="en-US" sz="3300" dirty="0"/>
              <a:t>m – </a:t>
            </a:r>
            <a:r>
              <a:rPr lang="ru-RU" sz="3300" dirty="0"/>
              <a:t>размер таблицы.</a:t>
            </a:r>
          </a:p>
        </p:txBody>
      </p:sp>
    </p:spTree>
    <p:extLst>
      <p:ext uri="{BB962C8B-B14F-4D97-AF65-F5344CB8AC3E}">
        <p14:creationId xmlns:p14="http://schemas.microsoft.com/office/powerpoint/2010/main" val="331293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/>
              <a:t>Открытое хеширование (пример)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632848" cy="5258184"/>
          </a:xfrm>
        </p:spPr>
      </p:pic>
    </p:spTree>
    <p:extLst>
      <p:ext uri="{BB962C8B-B14F-4D97-AF65-F5344CB8AC3E}">
        <p14:creationId xmlns:p14="http://schemas.microsoft.com/office/powerpoint/2010/main" val="172539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192" y="0"/>
            <a:ext cx="8989458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6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63" y="332656"/>
            <a:ext cx="8798069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2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485" y="404664"/>
            <a:ext cx="910835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42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00"/>
                </a:solidFill>
              </a:rPr>
              <a:t>Хеширование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F0000"/>
                </a:solidFill>
              </a:rPr>
              <a:t>Хеширование (</a:t>
            </a:r>
            <a:r>
              <a:rPr lang="ru-RU" dirty="0" err="1">
                <a:solidFill>
                  <a:srgbClr val="FF0000"/>
                </a:solidFill>
              </a:rPr>
              <a:t>хэширование</a:t>
            </a:r>
            <a:r>
              <a:rPr lang="ru-RU" dirty="0">
                <a:solidFill>
                  <a:srgbClr val="FF0000"/>
                </a:solidFill>
              </a:rPr>
              <a:t>)</a:t>
            </a:r>
            <a:r>
              <a:rPr lang="ru-RU" dirty="0"/>
              <a:t> – это преобразование входного массива данных определенного типа и произвольной длины в выходную битовую строку фиксированной длины. </a:t>
            </a:r>
          </a:p>
          <a:p>
            <a:pPr marL="0" indent="0">
              <a:buNone/>
            </a:pPr>
            <a:r>
              <a:rPr lang="ru-RU" dirty="0"/>
              <a:t>Это процесс получения индекса (</a:t>
            </a:r>
            <a:r>
              <a:rPr lang="ru-RU" dirty="0" err="1"/>
              <a:t>хеш</a:t>
            </a:r>
            <a:r>
              <a:rPr lang="ru-RU" dirty="0"/>
              <a:t>-адреса) элемента массива непосредственно в результате операций производимых над ключом, который хранится вместе с элементом.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Такие преобразования также называют хеш-функциями, а их результаты называют </a:t>
            </a:r>
            <a:r>
              <a:rPr lang="ru-RU" dirty="0" err="1">
                <a:solidFill>
                  <a:srgbClr val="FF0000"/>
                </a:solidFill>
              </a:rPr>
              <a:t>хеш</a:t>
            </a:r>
            <a:r>
              <a:rPr lang="ru-RU" dirty="0">
                <a:solidFill>
                  <a:srgbClr val="FF0000"/>
                </a:solidFill>
              </a:rPr>
              <a:t>, </a:t>
            </a:r>
            <a:r>
              <a:rPr lang="ru-RU" dirty="0" err="1">
                <a:solidFill>
                  <a:srgbClr val="FF0000"/>
                </a:solidFill>
              </a:rPr>
              <a:t>хеш</a:t>
            </a:r>
            <a:r>
              <a:rPr lang="ru-RU" dirty="0">
                <a:solidFill>
                  <a:srgbClr val="FF0000"/>
                </a:solidFill>
              </a:rPr>
              <a:t>-код </a:t>
            </a:r>
            <a:r>
              <a:rPr lang="ru-RU" dirty="0"/>
              <a:t>или</a:t>
            </a:r>
            <a:r>
              <a:rPr lang="ru-RU" dirty="0">
                <a:solidFill>
                  <a:srgbClr val="00B050"/>
                </a:solidFill>
              </a:rPr>
              <a:t> </a:t>
            </a:r>
            <a:r>
              <a:rPr lang="ru-RU" dirty="0">
                <a:solidFill>
                  <a:srgbClr val="FF0000"/>
                </a:solidFill>
              </a:rPr>
              <a:t>хеш-таблицей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Хеширование применяется для сравнения данных: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если у двух массивов </a:t>
            </a:r>
            <a:r>
              <a:rPr lang="ru-RU" dirty="0" err="1"/>
              <a:t>хеш</a:t>
            </a:r>
            <a:r>
              <a:rPr lang="ru-RU" dirty="0"/>
              <a:t>-коды разные, то массивы гарантированно различаются;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dirty="0"/>
              <a:t>если у двух массивов </a:t>
            </a:r>
            <a:r>
              <a:rPr lang="ru-RU" dirty="0" err="1"/>
              <a:t>хеш</a:t>
            </a:r>
            <a:r>
              <a:rPr lang="ru-RU" dirty="0"/>
              <a:t>-коды одинаковые, то массивы, скорее всего, одинаковы.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1287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366" y="404664"/>
            <a:ext cx="9236663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20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974" y="857250"/>
            <a:ext cx="77620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429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FF88A-2B55-477C-B059-EC7E78C2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dirty="0"/>
              <a:t>Квадратичное опробование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5D46C2-A4C6-44D8-9B2B-C6B95892B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отличается от линейного тем, что шаг перебора сегментов нелинейно зависит от номера попытки найти свободный сегмент:</a:t>
            </a:r>
          </a:p>
          <a:p>
            <a:pPr marL="0" indent="0">
              <a:buNone/>
            </a:pPr>
            <a:r>
              <a:rPr lang="ru-RU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адрес = 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h(x) + </a:t>
            </a:r>
            <a:r>
              <a:rPr lang="en-US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a∙i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 b∙i</a:t>
            </a:r>
            <a:r>
              <a:rPr lang="en-US" b="1" baseline="30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 err="1"/>
              <a:t>i</a:t>
            </a:r>
            <a:r>
              <a:rPr lang="en-US" dirty="0"/>
              <a:t> – </a:t>
            </a:r>
            <a:r>
              <a:rPr lang="ru-RU" dirty="0"/>
              <a:t>номер попытки,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ru-RU" dirty="0"/>
              <a:t> и</a:t>
            </a:r>
            <a:r>
              <a:rPr lang="en-US" dirty="0"/>
              <a:t> b – </a:t>
            </a:r>
            <a:r>
              <a:rPr lang="ru-RU" dirty="0"/>
              <a:t>константы.</a:t>
            </a:r>
          </a:p>
        </p:txBody>
      </p:sp>
    </p:spTree>
    <p:extLst>
      <p:ext uri="{BB962C8B-B14F-4D97-AF65-F5344CB8AC3E}">
        <p14:creationId xmlns:p14="http://schemas.microsoft.com/office/powerpoint/2010/main" val="382504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986" y="476672"/>
            <a:ext cx="9037657" cy="58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5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Закрытое хеширование (пример)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48287"/>
            <a:ext cx="7704856" cy="6128260"/>
          </a:xfrm>
        </p:spPr>
      </p:pic>
    </p:spTree>
    <p:extLst>
      <p:ext uri="{BB962C8B-B14F-4D97-AF65-F5344CB8AC3E}">
        <p14:creationId xmlns:p14="http://schemas.microsoft.com/office/powerpoint/2010/main" val="2104831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8207"/>
            <a:ext cx="7886700" cy="65151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Требования к хеш-функциям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836712"/>
            <a:ext cx="8568952" cy="55240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700" dirty="0"/>
              <a:t>С точки зрения практического применения, хорошей является такая хеш-функция, которая удовлетворяет следующим условиям: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она должна быть </a:t>
            </a:r>
            <a:r>
              <a:rPr lang="ru-RU" sz="2700" b="1" i="1" dirty="0">
                <a:solidFill>
                  <a:srgbClr val="FF0000"/>
                </a:solidFill>
              </a:rPr>
              <a:t>простой</a:t>
            </a:r>
            <a:r>
              <a:rPr lang="ru-RU" sz="2700" dirty="0"/>
              <a:t> с вычислительной точки зрения;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должна </a:t>
            </a:r>
            <a:r>
              <a:rPr lang="ru-RU" sz="2700" b="1" i="1" dirty="0">
                <a:solidFill>
                  <a:srgbClr val="FF0000"/>
                </a:solidFill>
              </a:rPr>
              <a:t>распределять ключи </a:t>
            </a:r>
            <a:r>
              <a:rPr lang="ru-RU" sz="2700" dirty="0"/>
              <a:t>в хеш-таблице наиболее  </a:t>
            </a:r>
            <a:r>
              <a:rPr lang="ru-RU" sz="2700" b="1" i="1" dirty="0">
                <a:solidFill>
                  <a:srgbClr val="FF0000"/>
                </a:solidFill>
              </a:rPr>
              <a:t>равномерно</a:t>
            </a:r>
            <a:r>
              <a:rPr lang="ru-RU" sz="2700" dirty="0"/>
              <a:t>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</a:t>
            </a:r>
            <a:r>
              <a:rPr lang="ru-RU" sz="2700" b="1" i="1" dirty="0">
                <a:solidFill>
                  <a:srgbClr val="FF0000"/>
                </a:solidFill>
              </a:rPr>
              <a:t>не должна </a:t>
            </a:r>
            <a:r>
              <a:rPr lang="ru-RU" sz="2700" dirty="0"/>
              <a:t>отображать какую-либо связь между значениями ключей в связь между значениями адресов;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ru-RU" sz="2700" dirty="0"/>
              <a:t> она должна </a:t>
            </a:r>
            <a:r>
              <a:rPr lang="ru-RU" sz="2700" b="1" i="1" u="sng" dirty="0">
                <a:solidFill>
                  <a:srgbClr val="FF0000"/>
                </a:solidFill>
              </a:rPr>
              <a:t>минимизировать число коллизий</a:t>
            </a:r>
            <a:r>
              <a:rPr lang="ru-RU" sz="2700" dirty="0"/>
              <a:t>, то есть ситуаций, когда разным ключам соответствует одно значение хеш-функции.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751087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25194-3520-4293-973A-D52DAEA0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Методы создания хеш-функций: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DCCB2-043B-44B7-AF1F-7B25ABCE5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04" y="1916832"/>
            <a:ext cx="8229600" cy="3384376"/>
          </a:xfrm>
        </p:spPr>
        <p:txBody>
          <a:bodyPr/>
          <a:lstStyle/>
          <a:p>
            <a:r>
              <a:rPr lang="ru-RU" dirty="0"/>
              <a:t>остатков от деления;</a:t>
            </a:r>
          </a:p>
          <a:p>
            <a:r>
              <a:rPr lang="ru-RU" dirty="0"/>
              <a:t>функции середины квадрата;</a:t>
            </a:r>
          </a:p>
          <a:p>
            <a:r>
              <a:rPr lang="ru-RU" dirty="0"/>
              <a:t>свертки;</a:t>
            </a:r>
          </a:p>
          <a:p>
            <a:r>
              <a:rPr lang="ru-RU" dirty="0"/>
              <a:t>преобразования системы счисления.</a:t>
            </a:r>
          </a:p>
        </p:txBody>
      </p:sp>
    </p:spTree>
    <p:extLst>
      <p:ext uri="{BB962C8B-B14F-4D97-AF65-F5344CB8AC3E}">
        <p14:creationId xmlns:p14="http://schemas.microsoft.com/office/powerpoint/2010/main" val="3483833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7DFC19-9D30-4123-96A8-1A289750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остатков от деления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C638A9-F3BF-4E97-9FDC-EA35A9899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579296" cy="5400600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Остаток от деления целочисленного  ключа </a:t>
            </a:r>
            <a:r>
              <a:rPr lang="en-US" dirty="0">
                <a:solidFill>
                  <a:srgbClr val="FF0000"/>
                </a:solidFill>
              </a:rPr>
              <a:t>Key</a:t>
            </a:r>
            <a:r>
              <a:rPr lang="en-US" dirty="0"/>
              <a:t> </a:t>
            </a:r>
            <a:r>
              <a:rPr lang="ru-RU" dirty="0"/>
              <a:t>на размерность массива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HashTableSize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FF0000"/>
                </a:solidFill>
              </a:rPr>
              <a:t>Key %  </a:t>
            </a:r>
            <a:r>
              <a:rPr lang="en-US" dirty="0" err="1">
                <a:solidFill>
                  <a:srgbClr val="FF0000"/>
                </a:solidFill>
              </a:rPr>
              <a:t>HashTableSize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dirty="0"/>
              <a:t>Результат – адрес записи в хеш-таблице.</a:t>
            </a:r>
          </a:p>
          <a:p>
            <a:pPr marL="0" indent="0">
              <a:buNone/>
            </a:pPr>
            <a:r>
              <a:rPr lang="ru-RU" dirty="0"/>
              <a:t>Эта функция очень проста.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Для минимизации коллизий рекомендуется, чтобы размерность таблицы была простым числом.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Обычно операция деления по модулю применяется как последний шаг в более сложных функциях хеширования.</a:t>
            </a:r>
          </a:p>
        </p:txBody>
      </p:sp>
    </p:spTree>
    <p:extLst>
      <p:ext uri="{BB962C8B-B14F-4D97-AF65-F5344CB8AC3E}">
        <p14:creationId xmlns:p14="http://schemas.microsoft.com/office/powerpoint/2010/main" val="3685285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D37C68-D016-4DA4-8558-C432908F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sz="3600" dirty="0"/>
              <a:t>Метод остатков от деления. Пример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D829D8-C950-4676-A622-F48EA2EE2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30425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Пусть ключом является символьная строка.</a:t>
            </a:r>
          </a:p>
          <a:p>
            <a:pPr marL="0" indent="0">
              <a:buNone/>
            </a:pPr>
            <a:r>
              <a:rPr lang="ru-RU" dirty="0"/>
              <a:t>Тогда </a:t>
            </a:r>
            <a:r>
              <a:rPr lang="ru-RU" dirty="0" err="1"/>
              <a:t>хеш</a:t>
            </a:r>
            <a:r>
              <a:rPr lang="ru-RU" dirty="0"/>
              <a:t>-код для нее – это остаток от деления суммы кодов литер, образующих строку, на размер таблицы.</a:t>
            </a:r>
          </a:p>
          <a:p>
            <a:pPr marL="0" indent="0">
              <a:buNone/>
            </a:pPr>
            <a:r>
              <a:rPr lang="ru-RU" dirty="0"/>
              <a:t>Например, </a:t>
            </a:r>
          </a:p>
          <a:p>
            <a:pPr marL="0" indent="0">
              <a:buNone/>
            </a:pPr>
            <a:r>
              <a:rPr lang="en-US" dirty="0"/>
              <a:t>S = “</a:t>
            </a:r>
            <a:r>
              <a:rPr lang="en-US" dirty="0" err="1"/>
              <a:t>olympiad</a:t>
            </a:r>
            <a:r>
              <a:rPr lang="en-US" dirty="0"/>
              <a:t>”, </a:t>
            </a:r>
            <a:r>
              <a:rPr lang="en-US" dirty="0" err="1"/>
              <a:t>HashTableSize</a:t>
            </a:r>
            <a:r>
              <a:rPr lang="en-US" dirty="0"/>
              <a:t> = 100, 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CEB94900-1295-4A88-ABFC-98F41B446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12893"/>
              </p:ext>
            </p:extLst>
          </p:nvPr>
        </p:nvGraphicFramePr>
        <p:xfrm>
          <a:off x="1043608" y="3429000"/>
          <a:ext cx="6096000" cy="11083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1062709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2462988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4071275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828326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072550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293119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05682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31205980"/>
                    </a:ext>
                  </a:extLst>
                </a:gridCol>
              </a:tblGrid>
              <a:tr h="54319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o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l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y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m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>
                          <a:solidFill>
                            <a:schemeClr val="bg1"/>
                          </a:solidFill>
                        </a:rPr>
                        <a:t>i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ru-RU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8752134"/>
                  </a:ext>
                </a:extLst>
              </a:tr>
              <a:tr h="52926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111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108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121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109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112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105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97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100</a:t>
                      </a:r>
                      <a:endParaRPr lang="ru-RU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44754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CCEEE5-7757-4785-A0AD-A2610EBB2E2E}"/>
              </a:ext>
            </a:extLst>
          </p:cNvPr>
          <p:cNvSpPr txBox="1"/>
          <p:nvPr/>
        </p:nvSpPr>
        <p:spPr>
          <a:xfrm>
            <a:off x="648844" y="4984910"/>
            <a:ext cx="6659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Сумма кодов равна 863.</a:t>
            </a:r>
          </a:p>
          <a:p>
            <a:r>
              <a:rPr lang="ru-RU" sz="2800" dirty="0"/>
              <a:t>Хеш этой строки равен 863 % 100 = 63.</a:t>
            </a:r>
          </a:p>
        </p:txBody>
      </p:sp>
    </p:spTree>
    <p:extLst>
      <p:ext uri="{BB962C8B-B14F-4D97-AF65-F5344CB8AC3E}">
        <p14:creationId xmlns:p14="http://schemas.microsoft.com/office/powerpoint/2010/main" val="1990145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65E49-FF02-47C4-A936-6478D70C6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Функция середины квадрата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EAE87F-2C66-4777-8DF3-3B9FC0E40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преобразует значение ключа в число,</a:t>
            </a:r>
          </a:p>
          <a:p>
            <a:r>
              <a:rPr lang="ru-RU" dirty="0"/>
              <a:t>возводит это число в квадрат,</a:t>
            </a:r>
          </a:p>
          <a:p>
            <a:r>
              <a:rPr lang="ru-RU" dirty="0"/>
              <a:t>из полученного числа выбирает несколько средних цифр,</a:t>
            </a:r>
          </a:p>
          <a:p>
            <a:r>
              <a:rPr lang="ru-RU" dirty="0"/>
              <a:t>интерпретирует эти цифры как адрес записи.</a:t>
            </a:r>
          </a:p>
        </p:txBody>
      </p:sp>
    </p:spTree>
    <p:extLst>
      <p:ext uri="{BB962C8B-B14F-4D97-AF65-F5344CB8AC3E}">
        <p14:creationId xmlns:p14="http://schemas.microsoft.com/office/powerpoint/2010/main" val="2051788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ru-RU" dirty="0"/>
              <a:t>Хеш-таблицы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124744"/>
            <a:ext cx="8640960" cy="561662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sz="4000" dirty="0">
                <a:solidFill>
                  <a:srgbClr val="FF0000"/>
                </a:solidFill>
              </a:rPr>
              <a:t>Хеш-таблица </a:t>
            </a:r>
            <a:r>
              <a:rPr lang="ru-RU" sz="4000" dirty="0"/>
              <a:t>– это структура данных, реализующая интерфейс 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ассоциативного массива.</a:t>
            </a:r>
          </a:p>
          <a:p>
            <a:pPr marL="0" indent="0">
              <a:buNone/>
            </a:pPr>
            <a:r>
              <a:rPr lang="ru-RU" sz="4000" dirty="0"/>
              <a:t>Она позволяет хранить пары вида 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“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ключ - значение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ru-RU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sz="4000" dirty="0"/>
              <a:t>и выполнять операции: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добавление новой пары;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поиск;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u-RU" sz="4000" dirty="0"/>
              <a:t> удаление пары по ключу.</a:t>
            </a:r>
          </a:p>
          <a:p>
            <a:pPr marL="457200" lvl="1" indent="0">
              <a:buNone/>
            </a:pPr>
            <a:endParaRPr lang="ru-RU" sz="4000" dirty="0"/>
          </a:p>
          <a:p>
            <a:pPr marL="0" indent="0">
              <a:buNone/>
            </a:pPr>
            <a:r>
              <a:rPr lang="ru-RU" sz="4000" dirty="0"/>
              <a:t>Хеш-таблица является массивом, формируемым хеш-функцией в определённом порядке.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B682A7-7D35-4874-8ED4-2DA0D784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Метод свертки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7E6223-9646-475D-B6D3-393AD6A59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37111"/>
          </a:xfrm>
        </p:spPr>
        <p:txBody>
          <a:bodyPr>
            <a:normAutofit fontScale="92500"/>
          </a:bodyPr>
          <a:lstStyle/>
          <a:p>
            <a:r>
              <a:rPr lang="ru-RU" dirty="0"/>
              <a:t>Цифровое представление ключа разбивается на части, каждая из которых имеет длину, равную длине требуемого адреса.</a:t>
            </a:r>
          </a:p>
          <a:p>
            <a:r>
              <a:rPr lang="ru-RU" dirty="0"/>
              <a:t>Над частями производятся определенные арифметические или поразрядные логические операции, результат которых интерпретируется как адрес.</a:t>
            </a:r>
          </a:p>
          <a:p>
            <a:pPr marL="0" indent="0">
              <a:buNone/>
            </a:pPr>
            <a:r>
              <a:rPr lang="ru-RU" dirty="0"/>
              <a:t>Например, сумма кодов символов строки-ключа.</a:t>
            </a:r>
          </a:p>
        </p:txBody>
      </p:sp>
    </p:spTree>
    <p:extLst>
      <p:ext uri="{BB962C8B-B14F-4D97-AF65-F5344CB8AC3E}">
        <p14:creationId xmlns:p14="http://schemas.microsoft.com/office/powerpoint/2010/main" val="2539481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F22435-4B93-4C4A-8C70-64D0D6EE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>
            <a:normAutofit fontScale="90000"/>
          </a:bodyPr>
          <a:lstStyle/>
          <a:p>
            <a:r>
              <a:rPr lang="ru-RU" sz="3200" dirty="0"/>
              <a:t>Функция преобразования системы счисления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339D82-49D9-4707-BA3B-AD7848963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Ключ, записанный как число в системе счисления с основанием </a:t>
            </a:r>
            <a:r>
              <a:rPr lang="en-US" dirty="0"/>
              <a:t>P,</a:t>
            </a:r>
            <a:r>
              <a:rPr lang="ru-RU" dirty="0"/>
              <a:t> интерпретируется как число в системе счисления с основанием </a:t>
            </a:r>
            <a:r>
              <a:rPr lang="en-US" dirty="0"/>
              <a:t>Q &gt; P. </a:t>
            </a:r>
            <a:r>
              <a:rPr lang="ru-RU" dirty="0"/>
              <a:t>Обычно выбирают </a:t>
            </a:r>
            <a:r>
              <a:rPr lang="en-US" dirty="0"/>
              <a:t>Q = P + 1.</a:t>
            </a:r>
          </a:p>
          <a:p>
            <a:r>
              <a:rPr lang="ru-RU" dirty="0"/>
              <a:t>Это число переводится из </a:t>
            </a:r>
            <a:r>
              <a:rPr lang="en-US" dirty="0"/>
              <a:t>Q-</a:t>
            </a:r>
            <a:r>
              <a:rPr lang="ru-RU" dirty="0"/>
              <a:t>с.с. в </a:t>
            </a:r>
            <a:r>
              <a:rPr lang="en-US" dirty="0"/>
              <a:t>P-</a:t>
            </a:r>
            <a:r>
              <a:rPr lang="ru-RU" dirty="0"/>
              <a:t>с.с., приводится к размеру пространства записей и интерпретируется как адрес.</a:t>
            </a:r>
          </a:p>
          <a:p>
            <a:pPr marL="0" indent="0">
              <a:buNone/>
            </a:pPr>
            <a:r>
              <a:rPr lang="ru-RU" dirty="0"/>
              <a:t>Пусть </a:t>
            </a:r>
            <a:r>
              <a:rPr lang="en-US" dirty="0"/>
              <a:t>P = 2, Q = 3.</a:t>
            </a:r>
            <a:r>
              <a:rPr lang="ru-RU" dirty="0"/>
              <a:t>  Ключ = 101101</a:t>
            </a:r>
            <a:r>
              <a:rPr lang="ru-RU" baseline="-25000" dirty="0"/>
              <a:t>(2)</a:t>
            </a:r>
          </a:p>
          <a:p>
            <a:pPr marL="0" indent="0">
              <a:buNone/>
            </a:pPr>
            <a:r>
              <a:rPr lang="ru-RU" dirty="0"/>
              <a:t>Значение этого числа в 3-с.с. =</a:t>
            </a:r>
          </a:p>
          <a:p>
            <a:pPr marL="0" indent="0">
              <a:buNone/>
            </a:pPr>
            <a:r>
              <a:rPr lang="ru-RU" dirty="0"/>
              <a:t> 3</a:t>
            </a:r>
            <a:r>
              <a:rPr lang="ru-RU" baseline="30000" dirty="0"/>
              <a:t>5</a:t>
            </a:r>
            <a:r>
              <a:rPr lang="ru-RU" dirty="0"/>
              <a:t> + 3</a:t>
            </a:r>
            <a:r>
              <a:rPr lang="ru-RU" baseline="30000" dirty="0"/>
              <a:t>3</a:t>
            </a:r>
            <a:r>
              <a:rPr lang="ru-RU" dirty="0"/>
              <a:t> + 3</a:t>
            </a:r>
            <a:r>
              <a:rPr lang="ru-RU" baseline="30000" dirty="0"/>
              <a:t>2</a:t>
            </a:r>
            <a:r>
              <a:rPr lang="ru-RU" dirty="0"/>
              <a:t> + 1 = 243 + 27 + 9 + 1 = 280</a:t>
            </a:r>
          </a:p>
          <a:p>
            <a:pPr marL="0" indent="0">
              <a:buNone/>
            </a:pPr>
            <a:r>
              <a:rPr lang="ru-RU" dirty="0"/>
              <a:t>Тогда представление его в 2-с.с. будет: 100011000</a:t>
            </a:r>
            <a:r>
              <a:rPr lang="ru-RU" baseline="-25000" dirty="0"/>
              <a:t>(2)</a:t>
            </a:r>
          </a:p>
          <a:p>
            <a:pPr marL="0" indent="0">
              <a:buNone/>
            </a:pPr>
            <a:r>
              <a:rPr lang="ru-RU" dirty="0"/>
              <a:t>Свертка: 100 + 11 + 0 = 111</a:t>
            </a:r>
          </a:p>
          <a:p>
            <a:pPr marL="0" indent="0">
              <a:buNone/>
            </a:pPr>
            <a:r>
              <a:rPr lang="ru-RU" dirty="0"/>
              <a:t>111 % 100 = 11.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2383435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E768-673F-4DE6-8277-215C7F00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/>
              <a:t>Хеш-функция Дженкинса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9DF7D4-EF74-4C7D-B65A-8425B71E9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9"/>
            <a:ext cx="7139136" cy="489654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uint32_t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(uint8_t </a:t>
            </a:r>
            <a:r>
              <a:rPr lang="ru-RU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key, size_t len)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uint32_t hash = 0;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for (int i = 0; i &lt; len; i++)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hash += key[i];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hash += (hash &lt;&lt; 10);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hash ^= (hash &gt;&gt; 6);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hash += (hash &lt;&lt; 3);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hash ^= (hash &gt;&gt; 11);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hash += (hash &lt;&lt; 15);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hash;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94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AEE768-673F-4DE6-8277-215C7F00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ru-RU" dirty="0"/>
              <a:t>Еще пример хеш-функции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9DF7D4-EF74-4C7D-B65A-8425B71E9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9"/>
            <a:ext cx="7139136" cy="36724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uint32_t hash32(uint32_t n)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 = (n &gt;&gt; 16) ^ n;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 = n * 0x45D9F3B;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 = (n &gt;&gt; 16) ^ n;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 = n * 0x45D9F3B;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n = (n &gt;&gt; 16) ^ n;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n;</a:t>
            </a:r>
          </a:p>
          <a:p>
            <a:pPr marL="0" indent="0">
              <a:buNone/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ru-RU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3632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9C79E-70D6-4E1F-95E6-F9122A65D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571500"/>
          </a:xfrm>
        </p:spPr>
        <p:txBody>
          <a:bodyPr>
            <a:normAutofit fontScale="90000"/>
          </a:bodyPr>
          <a:lstStyle/>
          <a:p>
            <a:r>
              <a:rPr lang="ru-RU" dirty="0"/>
              <a:t>Хеш-функция Кнута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E88211-A3E4-4B15-BF31-C6C1133526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836712"/>
                <a:ext cx="8784976" cy="586095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Пусть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x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целое,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 –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константа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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R –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ru-RU" dirty="0" err="1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иррац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f(x) = (q ∙ x ) mod 1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((q ∙ x ) mod 1) ∙ m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q ∙ 2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 =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А – целое,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5</m:t>
                            </m:r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–</a:t>
                </a:r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золотое сечение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= 2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endParaRPr lang="ru-RU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h(x) =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((A ∙ x ) mod 2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) ∙ (m / 2</a:t>
                </a:r>
                <a:r>
                  <a:rPr lang="en-US" baseline="30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32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)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err="1">
                    <a:cs typeface="Courier New" panose="02070309020205020404" pitchFamily="49" charset="0"/>
                  </a:rPr>
                  <a:t>uint</a:t>
                </a:r>
                <a:r>
                  <a:rPr lang="en-US" dirty="0">
                    <a:cs typeface="Courier New" panose="02070309020205020404" pitchFamily="49" charset="0"/>
                  </a:rPr>
                  <a:t> 32_t </a:t>
                </a:r>
                <a:r>
                  <a:rPr lang="en-US" dirty="0" err="1">
                    <a:cs typeface="Courier New" panose="02070309020205020404" pitchFamily="49" charset="0"/>
                  </a:rPr>
                  <a:t>knuth</a:t>
                </a:r>
                <a:r>
                  <a:rPr lang="en-US" dirty="0">
                    <a:cs typeface="Courier New" panose="02070309020205020404" pitchFamily="49" charset="0"/>
                  </a:rPr>
                  <a:t>(uint32_t x) {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   const uint32_t A = 2654435769;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   uint32_t res = A * x;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   return res &gt;&gt; (32 – s);</a:t>
                </a:r>
              </a:p>
              <a:p>
                <a:pPr marL="0" indent="0">
                  <a:buNone/>
                </a:pPr>
                <a:r>
                  <a:rPr lang="en-US" dirty="0">
                    <a:cs typeface="Courier New" panose="02070309020205020404" pitchFamily="49" charset="0"/>
                  </a:rPr>
                  <a:t>}</a:t>
                </a:r>
                <a:endParaRPr lang="ru-RU" dirty="0"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DE88211-A3E4-4B15-BF31-C6C1133526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36712"/>
                <a:ext cx="8784976" cy="5860951"/>
              </a:xfrm>
              <a:blipFill>
                <a:blip r:embed="rId2"/>
                <a:stretch>
                  <a:fillRect l="-1596" t="-2911" b="-16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227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86F18C-521A-4453-A0FA-CADFBCBDA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ru-RU" dirty="0"/>
              <a:t>Полиномиальная хеш-функция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1165445-12AB-4088-B7BB-B677E58E79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2736"/>
                <a:ext cx="8229600" cy="507342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Пусть </a:t>
                </a:r>
                <a:r>
                  <a:rPr lang="en-US" dirty="0"/>
                  <a:t>x = (x</a:t>
                </a:r>
                <a:r>
                  <a:rPr lang="en-US" baseline="-25000" dirty="0"/>
                  <a:t>0</a:t>
                </a:r>
                <a:r>
                  <a:rPr lang="en-US" dirty="0"/>
                  <a:t>, x</a:t>
                </a:r>
                <a:r>
                  <a:rPr lang="en-US" baseline="-25000" dirty="0"/>
                  <a:t>1</a:t>
                </a:r>
                <a:r>
                  <a:rPr lang="en-US" dirty="0"/>
                  <a:t>, x</a:t>
                </a:r>
                <a:r>
                  <a:rPr lang="en-US" baseline="-25000" dirty="0"/>
                  <a:t>2</a:t>
                </a:r>
                <a:r>
                  <a:rPr lang="en-US" dirty="0"/>
                  <a:t> .. x</a:t>
                </a:r>
                <a:r>
                  <a:rPr lang="en-US" baseline="-25000" dirty="0"/>
                  <a:t>l-1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p – </a:t>
                </a:r>
                <a:r>
                  <a:rPr lang="ru-RU" dirty="0"/>
                  <a:t>простое число ( 10</a:t>
                </a:r>
                <a:r>
                  <a:rPr lang="ru-RU" baseline="30000" dirty="0"/>
                  <a:t>9 </a:t>
                </a:r>
                <a:r>
                  <a:rPr lang="ru-RU" dirty="0"/>
                  <a:t>+ 7 )</a:t>
                </a:r>
              </a:p>
              <a:p>
                <a:pPr marL="0" indent="0">
                  <a:buNone/>
                </a:pPr>
                <a:r>
                  <a:rPr lang="en-US" dirty="0"/>
                  <a:t>b – </a:t>
                </a:r>
                <a:r>
                  <a:rPr lang="ru-RU" dirty="0"/>
                  <a:t>некоторое целое число ( например, 31)</a:t>
                </a:r>
              </a:p>
              <a:p>
                <a:pPr marL="0" indent="0">
                  <a:buNone/>
                </a:pP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Используется в алгоритме Рабина-Карпа (поиск подстроки в строке)</a:t>
                </a:r>
                <a:endParaRPr lang="en-US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A1165445-12AB-4088-B7BB-B677E58E79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2736"/>
                <a:ext cx="8229600" cy="5073427"/>
              </a:xfrm>
              <a:blipFill>
                <a:blip r:embed="rId2"/>
                <a:stretch>
                  <a:fillRect l="-1852" t="-15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05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23DCB-093D-42B0-A561-C83C6D70A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ru-RU" dirty="0"/>
              <a:t>Области применения хеширования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5F32FD-9C12-4E14-96E8-00507E399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363272" cy="5145435"/>
          </a:xfrm>
        </p:spPr>
        <p:txBody>
          <a:bodyPr>
            <a:normAutofit/>
          </a:bodyPr>
          <a:lstStyle/>
          <a:p>
            <a:r>
              <a:rPr lang="ru-RU" dirty="0"/>
              <a:t>Базы данных</a:t>
            </a:r>
          </a:p>
          <a:p>
            <a:r>
              <a:rPr lang="ru-RU" dirty="0"/>
              <a:t>Языковые процессоры (компиляторы, ассемблеры) – повышение скорости обработки таблицы идентификаторов</a:t>
            </a:r>
          </a:p>
          <a:p>
            <a:r>
              <a:rPr lang="ru-RU" dirty="0"/>
              <a:t>Распределение книг в библиотеке по тематическим каталогам</a:t>
            </a:r>
          </a:p>
          <a:p>
            <a:r>
              <a:rPr lang="ru-RU" dirty="0"/>
              <a:t>Упорядочение слов в словарях</a:t>
            </a:r>
          </a:p>
          <a:p>
            <a:r>
              <a:rPr lang="ru-RU" dirty="0"/>
              <a:t>Шифрование специальностей в вузах, паролей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84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74042"/>
          </a:xfrm>
        </p:spPr>
        <p:txBody>
          <a:bodyPr>
            <a:normAutofit fontScale="90000"/>
          </a:bodyPr>
          <a:lstStyle/>
          <a:p>
            <a:r>
              <a:rPr lang="ru-RU" dirty="0"/>
              <a:t>Прямая адресация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692696"/>
            <a:ext cx="8229600" cy="648072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/>
              <a:t>U = {0, 1, …, m-1} – </a:t>
            </a:r>
            <a:r>
              <a:rPr lang="ru-RU" sz="3100" dirty="0"/>
              <a:t>множество</a:t>
            </a:r>
            <a:r>
              <a:rPr lang="ru-RU" dirty="0"/>
              <a:t> ключей</a:t>
            </a:r>
          </a:p>
          <a:p>
            <a:pPr>
              <a:buNone/>
            </a:pPr>
            <a:r>
              <a:rPr lang="en-US" dirty="0"/>
              <a:t>T [0 .. m-1] – </a:t>
            </a:r>
            <a:r>
              <a:rPr lang="ru-RU" dirty="0"/>
              <a:t>массив (таблица с прямой адресацией)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4" name="Рисунок 3" descr="direct_add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268760"/>
            <a:ext cx="6984776" cy="3611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4869160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Direct_Address_Search</a:t>
            </a:r>
            <a:r>
              <a:rPr lang="en-US" sz="2400" dirty="0"/>
              <a:t> (T, k)</a:t>
            </a:r>
          </a:p>
          <a:p>
            <a:r>
              <a:rPr lang="en-US" sz="2400" dirty="0"/>
              <a:t>	return  T[k]</a:t>
            </a:r>
          </a:p>
          <a:p>
            <a:r>
              <a:rPr lang="en-US" sz="2400" dirty="0" err="1"/>
              <a:t>Direct_Address_Insert</a:t>
            </a:r>
            <a:r>
              <a:rPr lang="en-US" sz="2400" dirty="0"/>
              <a:t>  (T, x)</a:t>
            </a:r>
          </a:p>
          <a:p>
            <a:r>
              <a:rPr lang="en-US" sz="2400" dirty="0"/>
              <a:t>	T[ key[x] ] </a:t>
            </a:r>
            <a:r>
              <a:rPr lang="en-US" sz="2400" dirty="0">
                <a:sym typeface="Symbol"/>
              </a:rPr>
              <a:t>  x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004048" y="5229200"/>
            <a:ext cx="3960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Direct_Address_Delete</a:t>
            </a:r>
            <a:r>
              <a:rPr lang="en-US" sz="2400" dirty="0"/>
              <a:t> (T, x)</a:t>
            </a:r>
          </a:p>
          <a:p>
            <a:r>
              <a:rPr lang="en-US" sz="2400" dirty="0"/>
              <a:t>	 T[ key[x] ] </a:t>
            </a:r>
            <a:r>
              <a:rPr lang="en-US" sz="2400" dirty="0">
                <a:sym typeface="Symbol"/>
              </a:rPr>
              <a:t>  NIL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692696"/>
          </a:xfrm>
        </p:spPr>
        <p:txBody>
          <a:bodyPr>
            <a:normAutofit fontScale="90000"/>
          </a:bodyPr>
          <a:lstStyle/>
          <a:p>
            <a:r>
              <a:rPr lang="ru-RU" dirty="0"/>
              <a:t>Хеш-таблицы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/>
              <a:t>Недостатки прямой  адресации:</a:t>
            </a:r>
          </a:p>
          <a:p>
            <a:r>
              <a:rPr lang="ru-RU" dirty="0"/>
              <a:t>Пространство ключей </a:t>
            </a:r>
            <a:r>
              <a:rPr lang="en-US" dirty="0"/>
              <a:t>U </a:t>
            </a:r>
            <a:r>
              <a:rPr lang="ru-RU" dirty="0"/>
              <a:t>велико, хранение таблицы размера </a:t>
            </a:r>
            <a:r>
              <a:rPr lang="en-US" dirty="0"/>
              <a:t>|U| </a:t>
            </a:r>
            <a:r>
              <a:rPr lang="ru-RU" dirty="0"/>
              <a:t>непрактично</a:t>
            </a:r>
          </a:p>
          <a:p>
            <a:r>
              <a:rPr lang="en-US" dirty="0"/>
              <a:t>|K| &lt;&lt;</a:t>
            </a:r>
            <a:r>
              <a:rPr lang="ru-RU" dirty="0"/>
              <a:t> </a:t>
            </a:r>
            <a:r>
              <a:rPr lang="en-US" dirty="0"/>
              <a:t>|U| </a:t>
            </a:r>
            <a:r>
              <a:rPr lang="en-US" dirty="0">
                <a:sym typeface="Symbol"/>
              </a:rPr>
              <a:t> </a:t>
            </a:r>
            <a:r>
              <a:rPr lang="ru-RU" dirty="0">
                <a:sym typeface="Symbol"/>
              </a:rPr>
              <a:t>выделенная память расходуется напрасно</a:t>
            </a:r>
          </a:p>
          <a:p>
            <a:r>
              <a:rPr lang="ru-RU" dirty="0">
                <a:sym typeface="Symbol"/>
              </a:rPr>
              <a:t>С другой стороны, размер ключей может быть больше размерности таблицы</a:t>
            </a:r>
          </a:p>
          <a:p>
            <a:pPr>
              <a:buNone/>
            </a:pPr>
            <a:endParaRPr lang="ru-RU" dirty="0">
              <a:sym typeface="Symbol"/>
            </a:endParaRPr>
          </a:p>
          <a:p>
            <a:pPr>
              <a:buNone/>
            </a:pPr>
            <a:r>
              <a:rPr lang="ru-RU" dirty="0">
                <a:sym typeface="Symbol"/>
              </a:rPr>
              <a:t>Требования к памяти могут быть снижены до (</a:t>
            </a:r>
            <a:r>
              <a:rPr lang="en-US" dirty="0">
                <a:sym typeface="Symbol"/>
              </a:rPr>
              <a:t>|K|).</a:t>
            </a:r>
          </a:p>
          <a:p>
            <a:pPr>
              <a:buNone/>
            </a:pPr>
            <a:endParaRPr lang="ru-RU" dirty="0">
              <a:sym typeface="Symbol"/>
            </a:endParaRPr>
          </a:p>
          <a:p>
            <a:pPr>
              <a:buNone/>
            </a:pPr>
            <a:r>
              <a:rPr lang="ru-RU" dirty="0">
                <a:sym typeface="Symbol"/>
              </a:rPr>
              <a:t>Хеш-функция:</a:t>
            </a:r>
          </a:p>
          <a:p>
            <a:pPr>
              <a:buNone/>
            </a:pPr>
            <a:r>
              <a:rPr lang="ru-RU" dirty="0">
                <a:sym typeface="Symbol"/>
              </a:rPr>
              <a:t>			</a:t>
            </a:r>
            <a:r>
              <a:rPr lang="en-US" dirty="0">
                <a:sym typeface="Symbol"/>
              </a:rPr>
              <a:t>h : U  { 0, 1, …, m-1}</a:t>
            </a:r>
          </a:p>
          <a:p>
            <a:pPr>
              <a:buNone/>
            </a:pPr>
            <a:r>
              <a:rPr lang="en-US" dirty="0">
                <a:sym typeface="Symbol"/>
              </a:rPr>
              <a:t>m – </a:t>
            </a:r>
            <a:r>
              <a:rPr lang="ru-RU" dirty="0">
                <a:sym typeface="Symbol"/>
              </a:rPr>
              <a:t>размер хеш-таблицы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/>
              <a:t>Цель хеш-функции – уменьшить рабочий диапазон индексов массива и вместо </a:t>
            </a:r>
            <a:r>
              <a:rPr lang="en-US" dirty="0"/>
              <a:t>|U| </a:t>
            </a:r>
            <a:r>
              <a:rPr lang="ru-RU" dirty="0"/>
              <a:t>значений обойтись </a:t>
            </a:r>
            <a:r>
              <a:rPr lang="en-US" dirty="0">
                <a:sym typeface="Symbol"/>
              </a:rPr>
              <a:t>m</a:t>
            </a:r>
            <a:r>
              <a:rPr lang="ru-RU" dirty="0">
                <a:sym typeface="Symbol"/>
              </a:rPr>
              <a:t> </a:t>
            </a:r>
            <a:r>
              <a:rPr lang="ru-RU" dirty="0"/>
              <a:t>значениями.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ru-RU" dirty="0"/>
              <a:t>Хеш-таблицы и коллизии</a:t>
            </a:r>
          </a:p>
        </p:txBody>
      </p:sp>
      <p:pic>
        <p:nvPicPr>
          <p:cNvPr id="4" name="Содержимое 3" descr="hash_tab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908720"/>
            <a:ext cx="6305766" cy="4176464"/>
          </a:xfrm>
        </p:spPr>
      </p:pic>
      <p:sp>
        <p:nvSpPr>
          <p:cNvPr id="5" name="TextBox 4"/>
          <p:cNvSpPr txBox="1"/>
          <p:nvPr/>
        </p:nvSpPr>
        <p:spPr>
          <a:xfrm>
            <a:off x="251520" y="5373216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Коллизия</a:t>
            </a:r>
            <a:r>
              <a:rPr lang="ru-RU" sz="2400" dirty="0"/>
              <a:t> – ситуация, когда два ключа хешированы в одну и ту же ячейку (ключи в этом случае называются синонимами).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935" y="476672"/>
            <a:ext cx="7886700" cy="822960"/>
          </a:xfrm>
        </p:spPr>
        <p:txBody>
          <a:bodyPr>
            <a:normAutofit/>
          </a:bodyPr>
          <a:lstStyle/>
          <a:p>
            <a:pPr algn="ctr"/>
            <a:r>
              <a:rPr lang="ru-RU" sz="4050" b="1" i="1" dirty="0"/>
              <a:t>Коллизии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935" y="1299633"/>
            <a:ext cx="8259604" cy="470111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ru-RU" sz="600" dirty="0"/>
          </a:p>
          <a:p>
            <a:pPr marL="0" indent="0">
              <a:buNone/>
            </a:pPr>
            <a:r>
              <a:rPr lang="ru-RU" sz="3000" dirty="0"/>
              <a:t>Существует множество пар “ключ - значение”, дающих одинаковые </a:t>
            </a:r>
            <a:r>
              <a:rPr lang="ru-RU" sz="3000" dirty="0" err="1"/>
              <a:t>хеш</a:t>
            </a:r>
            <a:r>
              <a:rPr lang="ru-RU" sz="3000" dirty="0"/>
              <a:t>-коды.  В этом случае возникает </a:t>
            </a:r>
            <a:r>
              <a:rPr lang="ru-RU" sz="3000" dirty="0">
                <a:solidFill>
                  <a:srgbClr val="FF0000"/>
                </a:solidFill>
              </a:rPr>
              <a:t>коллизия</a:t>
            </a:r>
            <a:r>
              <a:rPr lang="ru-RU" sz="3000" dirty="0"/>
              <a:t>.</a:t>
            </a:r>
          </a:p>
          <a:p>
            <a:pPr marL="0" indent="0">
              <a:buNone/>
            </a:pPr>
            <a:r>
              <a:rPr lang="ru-RU" sz="3000" dirty="0"/>
              <a:t>Вероятность возникновения коллизий  важна при оценке качества хеш-функций.  Существует множество алгоритмов хеширования с различными характеристиками. </a:t>
            </a:r>
          </a:p>
          <a:p>
            <a:pPr marL="0" indent="0">
              <a:buNone/>
            </a:pPr>
            <a:r>
              <a:rPr lang="ru-RU" sz="3000" dirty="0"/>
              <a:t>Выбор хэш-функции определяется спецификой решаемой задачи.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27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7886700" cy="669131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50" b="1" i="1" dirty="0">
                <a:latin typeface="+mn-lt"/>
              </a:rPr>
              <a:t>МЕТОДЫ РАЗРЕШЕНИЯ КОЛЛИЗИЙ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83556"/>
            <a:ext cx="9144000" cy="33942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700" dirty="0"/>
              <a:t>Коллизии осложняют использование хеш-таблиц, так как нарушают однозначность соответствия между </a:t>
            </a:r>
            <a:r>
              <a:rPr lang="ru-RU" sz="2700" dirty="0" err="1"/>
              <a:t>хеш</a:t>
            </a:r>
            <a:r>
              <a:rPr lang="ru-RU" sz="2700" dirty="0"/>
              <a:t>-кодами и данными.</a:t>
            </a:r>
          </a:p>
          <a:p>
            <a:pPr marL="0" indent="0">
              <a:buNone/>
            </a:pPr>
            <a:endParaRPr lang="ru-RU" sz="2700" dirty="0"/>
          </a:p>
          <a:p>
            <a:pPr marL="0" indent="0">
              <a:buNone/>
            </a:pPr>
            <a:r>
              <a:rPr lang="ru-RU" sz="2700" dirty="0"/>
              <a:t>Тем не менее существуют способы преодоления возникающих сложностей: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700" dirty="0">
                <a:solidFill>
                  <a:srgbClr val="C00000"/>
                </a:solidFill>
              </a:rPr>
              <a:t>метод цепочек – </a:t>
            </a:r>
            <a:r>
              <a:rPr lang="ru-RU" sz="2700" dirty="0"/>
              <a:t>внешнее или открытое хеширование;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ru-RU" sz="2700" dirty="0">
                <a:solidFill>
                  <a:srgbClr val="C00000"/>
                </a:solidFill>
              </a:rPr>
              <a:t>метод открытой адресации – </a:t>
            </a:r>
            <a:r>
              <a:rPr lang="ru-RU" sz="2700" dirty="0"/>
              <a:t>закрытое хеширование.</a:t>
            </a:r>
          </a:p>
        </p:txBody>
      </p:sp>
    </p:spTree>
    <p:extLst>
      <p:ext uri="{BB962C8B-B14F-4D97-AF65-F5344CB8AC3E}">
        <p14:creationId xmlns:p14="http://schemas.microsoft.com/office/powerpoint/2010/main" val="35255604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1592</Words>
  <Application>Microsoft Office PowerPoint</Application>
  <PresentationFormat>Экран (4:3)</PresentationFormat>
  <Paragraphs>199</Paragraphs>
  <Slides>35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Times New Roman</vt:lpstr>
      <vt:lpstr>Wingdings</vt:lpstr>
      <vt:lpstr>Тема Office</vt:lpstr>
      <vt:lpstr>Алгоритмы и структуры данных</vt:lpstr>
      <vt:lpstr>Хеширование</vt:lpstr>
      <vt:lpstr>Хеш-таблицы</vt:lpstr>
      <vt:lpstr>Области применения хеширования</vt:lpstr>
      <vt:lpstr>Прямая адресация</vt:lpstr>
      <vt:lpstr>Хеш-таблицы</vt:lpstr>
      <vt:lpstr>Хеш-таблицы и коллизии</vt:lpstr>
      <vt:lpstr>Коллизии</vt:lpstr>
      <vt:lpstr>МЕТОДЫ РАЗРЕШЕНИЯ КОЛЛИЗИЙ</vt:lpstr>
      <vt:lpstr>Открытое (внешнее) хеширование</vt:lpstr>
      <vt:lpstr>МЕТОД  ЦЕПОЧЕК</vt:lpstr>
      <vt:lpstr>Разрешение коллизии при помощи цепочек (открытое хеширование)</vt:lpstr>
      <vt:lpstr>Презентация PowerPoint</vt:lpstr>
      <vt:lpstr>Презентация PowerPoint</vt:lpstr>
      <vt:lpstr>Презентация PowerPoint</vt:lpstr>
      <vt:lpstr>Открытое хеширование (пример)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Квадратичное опробование</vt:lpstr>
      <vt:lpstr>Презентация PowerPoint</vt:lpstr>
      <vt:lpstr>Закрытое хеширование (пример)</vt:lpstr>
      <vt:lpstr>Требования к хеш-функциям</vt:lpstr>
      <vt:lpstr>Методы создания хеш-функций:</vt:lpstr>
      <vt:lpstr>Метод остатков от деления</vt:lpstr>
      <vt:lpstr>Метод остатков от деления. Пример</vt:lpstr>
      <vt:lpstr>Функция середины квадрата</vt:lpstr>
      <vt:lpstr>Метод свертки</vt:lpstr>
      <vt:lpstr>Функция преобразования системы счисления</vt:lpstr>
      <vt:lpstr>Хеш-функция Дженкинса</vt:lpstr>
      <vt:lpstr>Еще пример хеш-функции</vt:lpstr>
      <vt:lpstr>Хеш-функция Кнута</vt:lpstr>
      <vt:lpstr>Полиномиальная хеш-функция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 поиска</dc:title>
  <dc:creator>nest</dc:creator>
  <cp:lastModifiedBy>Татьяна Нестеренко</cp:lastModifiedBy>
  <cp:revision>49</cp:revision>
  <dcterms:created xsi:type="dcterms:W3CDTF">2013-09-26T16:43:52Z</dcterms:created>
  <dcterms:modified xsi:type="dcterms:W3CDTF">2021-03-04T05:43:24Z</dcterms:modified>
</cp:coreProperties>
</file>